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2" r:id="rId4"/>
    <p:sldId id="263" r:id="rId5"/>
    <p:sldId id="265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93318-8D09-4393-8F71-77213D086EE2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E1D0-15A1-4923-9A73-6AEF885DC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OlgaYI\&#1056;&#1072;&#1073;&#1086;&#1095;&#1080;&#1081;%20&#1089;&#1090;&#1086;&#1083;\r&#233;mi-koudenov-nice-sunrise-&#1092;&#1086;&#1085;&#1086;&#1074;&#1099;&#1081;-&#1090;&#1088;&#1077;&#1082;-&#1076;&#1083;&#1103;-&#1087;&#1088;&#1077;&#1079;&#1077;&#1085;&#1090;&#1072;&#1094;&#1080;&#1080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лого-фб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rémi-koudenov-nice-sunrise-фоновый-трек-для-презентаци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pg.jpg"/>
          <p:cNvPicPr>
            <a:picLocks noChangeAspect="1"/>
          </p:cNvPicPr>
          <p:nvPr/>
        </p:nvPicPr>
        <p:blipFill>
          <a:blip r:embed="rId3" cstate="print"/>
          <a:srcRect t="-2943" r="12698" b="-40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492896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latin typeface="Century Schoolbook" pitchFamily="18" charset="0"/>
                <a:ea typeface="+mj-ea"/>
                <a:cs typeface="+mj-cs"/>
              </a:rPr>
              <a:t>Чем отличается поверка от калибровки?</a:t>
            </a:r>
            <a:endParaRPr lang="ru-RU" dirty="0">
              <a:latin typeface="Century Schoolbook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02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pg.jpg"/>
          <p:cNvPicPr>
            <a:picLocks noChangeAspect="1"/>
          </p:cNvPicPr>
          <p:nvPr/>
        </p:nvPicPr>
        <p:blipFill>
          <a:blip r:embed="rId3" cstate="print"/>
          <a:srcRect t="-2943" r="12698" b="-40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332656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Поверка. Что это?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052736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Поверка</a:t>
            </a:r>
            <a:r>
              <a:rPr lang="ru-RU" sz="2000" dirty="0">
                <a:solidFill>
                  <a:prstClr val="black"/>
                </a:solidFill>
              </a:rPr>
              <a:t> средств измерений — </a:t>
            </a:r>
            <a:r>
              <a:rPr lang="ru-RU" sz="2000" dirty="0" smtClean="0">
                <a:solidFill>
                  <a:prstClr val="black"/>
                </a:solidFill>
              </a:rPr>
              <a:t>с</a:t>
            </a:r>
            <a:r>
              <a:rPr lang="ru-RU" sz="2000" dirty="0" smtClean="0"/>
              <a:t>овокупность операций, выполняемых с целью подтверждения соответствия средств измерений установленным метрологическим требованиям.</a:t>
            </a:r>
            <a:endParaRPr lang="ru-RU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/>
              <a:t>Обязательной поверке</a:t>
            </a:r>
            <a:r>
              <a:rPr lang="ru-RU" sz="2000" dirty="0" smtClean="0"/>
              <a:t> должны подвергаться СИ, которые применяются               в сфере Государственного регулирования обеспечения единства измерений.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Поверку СИ осуществляют аккредитованные в соответствии с законодательством РФ об аккредитации в национальной системе аккредитации на проведение поверки средств измерений юридические лица и индивидуальные предприниматели.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</a:rPr>
              <a:t>После проведения </a:t>
            </a:r>
            <a:r>
              <a:rPr lang="ru-RU" sz="2000" dirty="0" smtClean="0">
                <a:solidFill>
                  <a:prstClr val="black"/>
                </a:solidFill>
              </a:rPr>
              <a:t>процедуры поверки: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u="sng" dirty="0" smtClean="0">
                <a:solidFill>
                  <a:prstClr val="black"/>
                </a:solidFill>
              </a:rPr>
              <a:t>при положительных </a:t>
            </a:r>
            <a:r>
              <a:rPr lang="ru-RU" sz="2000" dirty="0" smtClean="0">
                <a:solidFill>
                  <a:prstClr val="black"/>
                </a:solidFill>
              </a:rPr>
              <a:t>результатах СИ </a:t>
            </a:r>
            <a:r>
              <a:rPr lang="ru-RU" sz="2000" dirty="0" smtClean="0"/>
              <a:t>удостоверяются знаком поверки, и (или) свидетельством о поверке, и (или) записью в паспорте (формуляре) средства измерений.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u="sng" dirty="0" smtClean="0">
                <a:solidFill>
                  <a:prstClr val="black"/>
                </a:solidFill>
              </a:rPr>
              <a:t>при отрицательных </a:t>
            </a:r>
            <a:r>
              <a:rPr lang="ru-RU" sz="2000" dirty="0" smtClean="0">
                <a:solidFill>
                  <a:prstClr val="black"/>
                </a:solidFill>
              </a:rPr>
              <a:t>результатах выдаётся извещение о непригодности СИ</a:t>
            </a:r>
          </a:p>
          <a:p>
            <a:endParaRPr lang="ru-RU" sz="2000" dirty="0"/>
          </a:p>
        </p:txBody>
      </p:sp>
    </p:spTree>
    <p:custDataLst>
      <p:tags r:id="rId1"/>
    </p:custDataLst>
  </p:cSld>
  <p:clrMapOvr>
    <a:masterClrMapping/>
  </p:clrMapOvr>
  <p:transition advTm="365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pg.jpg"/>
          <p:cNvPicPr>
            <a:picLocks noChangeAspect="1"/>
          </p:cNvPicPr>
          <p:nvPr/>
        </p:nvPicPr>
        <p:blipFill>
          <a:blip r:embed="rId3" cstate="print"/>
          <a:srcRect t="-2943" r="12698" b="-40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Калибровка. Что это?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700808"/>
            <a:ext cx="8496944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/>
              <a:t>Калибровка средств измерений — </a:t>
            </a:r>
            <a:r>
              <a:rPr lang="ru-RU" sz="2400" dirty="0" smtClean="0"/>
              <a:t>совокупность операций, выполняемых в целях определения действительных значений метрологических характеристик.  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Калибровка средств измерений не заменяет поверку!</a:t>
            </a:r>
            <a:endParaRPr lang="ru-RU" sz="24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 По результатам калибровки средств измерений выдается: </a:t>
            </a:r>
          </a:p>
          <a:p>
            <a:pPr marL="801688" lvl="1" indent="-344488">
              <a:buFont typeface="Wingdings" pitchFamily="2" charset="2"/>
              <a:buChar char="Ø"/>
            </a:pPr>
            <a:r>
              <a:rPr lang="ru-RU" sz="2400" dirty="0" smtClean="0"/>
              <a:t>Протокол калибровки с установленными действительными значениями метрологических характеристик средства измерений  </a:t>
            </a:r>
          </a:p>
          <a:p>
            <a:pPr marL="801688" lvl="1" indent="-344488">
              <a:buFont typeface="Wingdings" pitchFamily="2" charset="2"/>
              <a:buChar char="Ø"/>
              <a:tabLst>
                <a:tab pos="361950" algn="l"/>
              </a:tabLst>
            </a:pPr>
            <a:r>
              <a:rPr lang="ru-RU" sz="2400" dirty="0" smtClean="0"/>
              <a:t>Сертификат калибровки (документ, удостоверяющий   факт и результаты калибровки средства измерений) </a:t>
            </a:r>
          </a:p>
          <a:p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305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pg.jpg"/>
          <p:cNvPicPr>
            <a:picLocks noChangeAspect="1"/>
          </p:cNvPicPr>
          <p:nvPr/>
        </p:nvPicPr>
        <p:blipFill>
          <a:blip r:embed="rId3" cstate="print"/>
          <a:srcRect t="-2943" r="12698" b="-40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Отличие поверки от калибровки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052736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</a:rPr>
              <a:t>Поверка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105273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</a:rPr>
              <a:t>Калибровка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28800"/>
            <a:ext cx="4716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900" dirty="0" smtClean="0"/>
              <a:t>Поверка – процедура строго необходимая для СИ, применяющихся в сфере Государственного регулирования обеспечения единства измерений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700808"/>
            <a:ext cx="4572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900" dirty="0">
                <a:solidFill>
                  <a:prstClr val="black"/>
                </a:solidFill>
              </a:rPr>
              <a:t>Калибровка- это добровольное </a:t>
            </a:r>
            <a:r>
              <a:rPr lang="ru-RU" sz="1900" dirty="0" smtClean="0">
                <a:solidFill>
                  <a:prstClr val="black"/>
                </a:solidFill>
              </a:rPr>
              <a:t>решение и не заменяет процедуру поверки!</a:t>
            </a:r>
            <a:endParaRPr lang="ru-RU" sz="19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12976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900" dirty="0" smtClean="0">
                <a:solidFill>
                  <a:prstClr val="black"/>
                </a:solidFill>
              </a:rPr>
              <a:t>При поверке мы определяем</a:t>
            </a:r>
            <a:r>
              <a:rPr lang="ru-RU" sz="1900" dirty="0">
                <a:solidFill>
                  <a:prstClr val="black"/>
                </a:solidFill>
              </a:rPr>
              <a:t>, </a:t>
            </a:r>
            <a:r>
              <a:rPr lang="ru-RU" sz="1900" dirty="0" smtClean="0">
                <a:solidFill>
                  <a:prstClr val="black"/>
                </a:solidFill>
              </a:rPr>
              <a:t>находятся </a:t>
            </a:r>
            <a:r>
              <a:rPr lang="ru-RU" sz="1900" dirty="0">
                <a:solidFill>
                  <a:prstClr val="black"/>
                </a:solidFill>
              </a:rPr>
              <a:t>ли метрологические характеристики в пределах допустимых для них норм</a:t>
            </a:r>
            <a:r>
              <a:rPr lang="ru-RU" sz="1900" dirty="0" smtClean="0">
                <a:solidFill>
                  <a:prstClr val="black"/>
                </a:solidFill>
              </a:rPr>
              <a:t>.</a:t>
            </a:r>
            <a:endParaRPr lang="ru-RU" sz="19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3212976"/>
            <a:ext cx="46440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900" dirty="0" smtClean="0">
                <a:solidFill>
                  <a:prstClr val="black"/>
                </a:solidFill>
              </a:rPr>
              <a:t>Калибровка даёт возможность определить  </a:t>
            </a:r>
            <a:r>
              <a:rPr lang="ru-RU" sz="1900" dirty="0">
                <a:solidFill>
                  <a:prstClr val="black"/>
                </a:solidFill>
              </a:rPr>
              <a:t>действительные значения метрологических </a:t>
            </a:r>
            <a:r>
              <a:rPr lang="ru-RU" sz="1900" dirty="0" smtClean="0">
                <a:solidFill>
                  <a:prstClr val="black"/>
                </a:solidFill>
              </a:rPr>
              <a:t>характеристик в данный момент времени.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653136"/>
            <a:ext cx="478802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900" dirty="0" smtClean="0"/>
              <a:t>Выполнять поверку могут  только аккредитованные в национальной системе аккредитации юридические лица и индивидуальные предприниматели.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725144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900" dirty="0" smtClean="0"/>
              <a:t>Калибровку могут проводить и организации, которые не аккредитованы в национальной системе аккредитации. </a:t>
            </a:r>
          </a:p>
        </p:txBody>
      </p:sp>
    </p:spTree>
    <p:custDataLst>
      <p:tags r:id="rId1"/>
    </p:custDataLst>
  </p:cSld>
  <p:clrMapOvr>
    <a:masterClrMapping/>
  </p:clrMapOvr>
  <p:transition advTm="397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6" grpId="0" build="p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72.JPG"/>
          <p:cNvPicPr>
            <a:picLocks noChangeAspect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45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6|3.8|5.3|6.5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3|5.3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1.6|1.3|1.5|5.3|5|3.9|3.6|3.8|2.4|3.4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225</Words>
  <Application>Microsoft Office PowerPoint</Application>
  <PresentationFormat>Экран (4:3)</PresentationFormat>
  <Paragraphs>23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OlgaYI</dc:creator>
  <cp:lastModifiedBy>OlgaYI</cp:lastModifiedBy>
  <cp:revision>37</cp:revision>
  <dcterms:created xsi:type="dcterms:W3CDTF">2017-09-04T07:43:28Z</dcterms:created>
  <dcterms:modified xsi:type="dcterms:W3CDTF">2017-09-12T07:18:22Z</dcterms:modified>
</cp:coreProperties>
</file>